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256" r:id="rId5"/>
    <p:sldId id="281" r:id="rId6"/>
    <p:sldId id="257" r:id="rId7"/>
    <p:sldId id="285" r:id="rId8"/>
    <p:sldId id="273" r:id="rId9"/>
    <p:sldId id="291" r:id="rId10"/>
    <p:sldId id="280" r:id="rId11"/>
    <p:sldId id="258" r:id="rId12"/>
    <p:sldId id="270" r:id="rId13"/>
    <p:sldId id="275" r:id="rId14"/>
    <p:sldId id="265" r:id="rId15"/>
    <p:sldId id="272" r:id="rId16"/>
    <p:sldId id="263" r:id="rId17"/>
    <p:sldId id="284" r:id="rId18"/>
    <p:sldId id="283" r:id="rId19"/>
    <p:sldId id="292" r:id="rId20"/>
    <p:sldId id="290" r:id="rId21"/>
    <p:sldId id="266" r:id="rId22"/>
    <p:sldId id="267" r:id="rId23"/>
    <p:sldId id="293" r:id="rId24"/>
    <p:sldId id="289" r:id="rId25"/>
    <p:sldId id="287" r:id="rId26"/>
  </p:sldIdLst>
  <p:sldSz cx="9144000" cy="6858000" type="screen4x3"/>
  <p:notesSz cx="6864350" cy="999648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egoe UI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egoe UI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egoe UI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egoe UI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egoe UI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egoe UI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egoe UI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egoe UI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egoe UI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FE2"/>
    <a:srgbClr val="CCFF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71B4F3-CE8F-0657-9A2F-079C63017C42}" v="7" dt="2019-09-19T10:37:34.4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105" d="100"/>
          <a:sy n="105" d="100"/>
        </p:scale>
        <p:origin x="179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218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.xml"/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Lee" userId="S::s4rlee@blossomfield.solihull.sch.uk::265c27ff-9545-4566-8eee-4fc36e50ff45" providerId="AD" clId="Web-{1671B4F3-CE8F-0657-9A2F-079C63017C42}"/>
    <pc:docChg chg="modSld">
      <pc:chgData name="Rachel Lee" userId="S::s4rlee@blossomfield.solihull.sch.uk::265c27ff-9545-4566-8eee-4fc36e50ff45" providerId="AD" clId="Web-{1671B4F3-CE8F-0657-9A2F-079C63017C42}" dt="2019-09-19T10:37:34.412" v="6" actId="20577"/>
      <pc:docMkLst>
        <pc:docMk/>
      </pc:docMkLst>
      <pc:sldChg chg="modSp">
        <pc:chgData name="Rachel Lee" userId="S::s4rlee@blossomfield.solihull.sch.uk::265c27ff-9545-4566-8eee-4fc36e50ff45" providerId="AD" clId="Web-{1671B4F3-CE8F-0657-9A2F-079C63017C42}" dt="2019-09-19T10:37:34.412" v="6" actId="20577"/>
        <pc:sldMkLst>
          <pc:docMk/>
          <pc:sldMk cId="0" sldId="257"/>
        </pc:sldMkLst>
        <pc:spChg chg="mod">
          <ac:chgData name="Rachel Lee" userId="S::s4rlee@blossomfield.solihull.sch.uk::265c27ff-9545-4566-8eee-4fc36e50ff45" providerId="AD" clId="Web-{1671B4F3-CE8F-0657-9A2F-079C63017C42}" dt="2019-09-19T10:37:34.412" v="6" actId="20577"/>
          <ac:spMkLst>
            <pc:docMk/>
            <pc:sldMk cId="0" sldId="257"/>
            <ac:spMk id="717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3697" cy="50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38" tIns="48168" rIns="96338" bIns="48168" numCol="1" anchor="t" anchorCtr="0" compatLnSpc="1">
            <a:prstTxWarp prst="textNoShape">
              <a:avLst/>
            </a:prstTxWarp>
          </a:bodyPr>
          <a:lstStyle>
            <a:lvl1pPr defTabSz="912114">
              <a:defRPr sz="1300">
                <a:latin typeface="Times New Roman" pitchFamily="18" charset="0"/>
              </a:defRPr>
            </a:lvl1pPr>
          </a:lstStyle>
          <a:p>
            <a:r>
              <a:rPr lang="en-GB"/>
              <a:t>FKS 1 Parents' Meeting 23rd September 2010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0654" y="0"/>
            <a:ext cx="2973696" cy="50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38" tIns="48168" rIns="96338" bIns="48168" numCol="1" anchor="t" anchorCtr="0" compatLnSpc="1">
            <a:prstTxWarp prst="textNoShape">
              <a:avLst/>
            </a:prstTxWarp>
          </a:bodyPr>
          <a:lstStyle>
            <a:lvl1pPr algn="r" defTabSz="912114">
              <a:defRPr sz="1300">
                <a:latin typeface="Times New Roman" pitchFamily="18" charset="0"/>
              </a:defRPr>
            </a:lvl1pPr>
          </a:lstStyle>
          <a:p>
            <a:fld id="{06F0F4F6-6210-4CC5-BE3A-05B9E3F16C78}" type="datetime1">
              <a:rPr lang="en-US"/>
              <a:pPr/>
              <a:t>9/4/2026</a:t>
            </a:fld>
            <a:endParaRPr lang="en-GB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96185"/>
            <a:ext cx="2973697" cy="50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38" tIns="48168" rIns="96338" bIns="48168" numCol="1" anchor="b" anchorCtr="0" compatLnSpc="1">
            <a:prstTxWarp prst="textNoShape">
              <a:avLst/>
            </a:prstTxWarp>
          </a:bodyPr>
          <a:lstStyle>
            <a:lvl1pPr defTabSz="912114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0654" y="9496185"/>
            <a:ext cx="2973696" cy="50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38" tIns="48168" rIns="96338" bIns="48168" numCol="1" anchor="b" anchorCtr="0" compatLnSpc="1">
            <a:prstTxWarp prst="textNoShape">
              <a:avLst/>
            </a:prstTxWarp>
          </a:bodyPr>
          <a:lstStyle>
            <a:lvl1pPr algn="r" defTabSz="912114">
              <a:defRPr sz="1300">
                <a:latin typeface="Times New Roman" pitchFamily="18" charset="0"/>
              </a:defRPr>
            </a:lvl1pPr>
          </a:lstStyle>
          <a:p>
            <a:fld id="{DEEC5172-4740-4435-B136-397F3948E72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1754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3697" cy="50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38" tIns="48168" rIns="96338" bIns="48168" numCol="1" anchor="t" anchorCtr="0" compatLnSpc="1">
            <a:prstTxWarp prst="textNoShape">
              <a:avLst/>
            </a:prstTxWarp>
          </a:bodyPr>
          <a:lstStyle>
            <a:lvl1pPr defTabSz="912114">
              <a:defRPr sz="1300">
                <a:latin typeface="Times New Roman" pitchFamily="18" charset="0"/>
              </a:defRPr>
            </a:lvl1pPr>
          </a:lstStyle>
          <a:p>
            <a:r>
              <a:rPr lang="en-GB"/>
              <a:t>FKS 1 Parents' Meeting 23rd September 2010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0654" y="0"/>
            <a:ext cx="2973696" cy="50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38" tIns="48168" rIns="96338" bIns="48168" numCol="1" anchor="t" anchorCtr="0" compatLnSpc="1">
            <a:prstTxWarp prst="textNoShape">
              <a:avLst/>
            </a:prstTxWarp>
          </a:bodyPr>
          <a:lstStyle>
            <a:lvl1pPr algn="r" defTabSz="912114">
              <a:defRPr sz="1300">
                <a:latin typeface="Times New Roman" pitchFamily="18" charset="0"/>
              </a:defRPr>
            </a:lvl1pPr>
          </a:lstStyle>
          <a:p>
            <a:fld id="{3436789C-91C4-4958-A63E-2B3B4E3753A7}" type="datetime1">
              <a:rPr lang="en-US"/>
              <a:pPr/>
              <a:t>9/4/2026</a:t>
            </a:fld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49300"/>
            <a:ext cx="4999038" cy="3748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354" y="4747293"/>
            <a:ext cx="5033643" cy="449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38" tIns="48168" rIns="96338" bIns="481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96185"/>
            <a:ext cx="2973697" cy="50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38" tIns="48168" rIns="96338" bIns="48168" numCol="1" anchor="b" anchorCtr="0" compatLnSpc="1">
            <a:prstTxWarp prst="textNoShape">
              <a:avLst/>
            </a:prstTxWarp>
          </a:bodyPr>
          <a:lstStyle>
            <a:lvl1pPr defTabSz="912114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0654" y="9496185"/>
            <a:ext cx="2973696" cy="50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338" tIns="48168" rIns="96338" bIns="48168" numCol="1" anchor="b" anchorCtr="0" compatLnSpc="1">
            <a:prstTxWarp prst="textNoShape">
              <a:avLst/>
            </a:prstTxWarp>
          </a:bodyPr>
          <a:lstStyle>
            <a:lvl1pPr algn="r" defTabSz="912114">
              <a:defRPr sz="1300">
                <a:latin typeface="Times New Roman" pitchFamily="18" charset="0"/>
              </a:defRPr>
            </a:lvl1pPr>
          </a:lstStyle>
          <a:p>
            <a:fld id="{E632792E-39DA-4E43-BEBF-676484FBFF1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08130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4093EC-1BE9-444A-B5BF-981BB6BAEDB7}" type="slidenum">
              <a:rPr lang="en-GB"/>
              <a:pPr/>
              <a:t>1</a:t>
            </a:fld>
            <a:endParaRPr lang="en-GB"/>
          </a:p>
        </p:txBody>
      </p:sp>
      <p:sp>
        <p:nvSpPr>
          <p:cNvPr id="16388" name="Header Placeholder 4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GB"/>
              <a:t>FKS 1 Parents' Meeting 23rd September 2010</a:t>
            </a:r>
          </a:p>
        </p:txBody>
      </p:sp>
    </p:spTree>
    <p:extLst>
      <p:ext uri="{BB962C8B-B14F-4D97-AF65-F5344CB8AC3E}">
        <p14:creationId xmlns:p14="http://schemas.microsoft.com/office/powerpoint/2010/main" val="2107341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A5F1C-3AF2-4B68-BE91-8A0BE8415F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69357-68FE-4391-99D5-B58C430950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8AEF0-965C-4BE4-BC5D-4875F0238A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19614-1181-42CE-BF0B-7B36A2641E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65F6E-4EA7-4044-B1BB-B7C3A7046D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F337-3E4A-4A63-B7BA-4B3B0571F67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3D9D-A855-4964-B083-551E5A8E3B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F4972-9967-45E6-B2B7-5B790A01D5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BAAC7-7621-4702-9606-4A5EB6390C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BDAEC-B881-4DE2-AB14-D476F86464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1D07E-B19E-402F-93BD-C99E44108B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Segoe U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Segoe U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 smtClean="0">
                <a:solidFill>
                  <a:schemeClr val="tx2"/>
                </a:solidFill>
                <a:latin typeface="Segoe UI" pitchFamily="34" charset="0"/>
              </a:defRPr>
            </a:lvl1pPr>
          </a:lstStyle>
          <a:p>
            <a:pPr>
              <a:defRPr/>
            </a:pPr>
            <a:fld id="{D842DF4A-FD0B-4075-AB72-C9EF70E632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http://www.stencilease.com/gif/hv81.gi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spreadthehappiness.co.uk/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4nursery@blossomfield.solihull.sch.uk" TargetMode="External"/><Relationship Id="rId2" Type="http://schemas.openxmlformats.org/officeDocument/2006/relationships/hyperlink" Target="mailto:office@blossomfield.Solihull.sch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www.blossomfield.solihull.sch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4868863"/>
            <a:ext cx="6400800" cy="17526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GB" sz="3600" b="1" dirty="0">
                <a:solidFill>
                  <a:schemeClr val="accent2">
                    <a:lumMod val="75000"/>
                  </a:schemeClr>
                </a:solidFill>
                <a:latin typeface="CCW Precursive 1" panose="03050602040000000000" pitchFamily="66" charset="0"/>
              </a:rPr>
              <a:t>Curriculum meeting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Reprise Script" pitchFamily="66" charset="0"/>
              </a:rPr>
              <a:t>September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4776" y="961306"/>
            <a:ext cx="77724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b="1" dirty="0">
                <a:solidFill>
                  <a:schemeClr val="accent3">
                    <a:lumMod val="75000"/>
                  </a:schemeClr>
                </a:solidFill>
                <a:latin typeface="CCW Precursive 1" panose="03050602040000000000" pitchFamily="66" charset="0"/>
              </a:rPr>
              <a:t>Welcome to Nursery – FKS1</a:t>
            </a:r>
          </a:p>
        </p:txBody>
      </p:sp>
      <p:pic>
        <p:nvPicPr>
          <p:cNvPr id="15363" name="Picture 7" descr="http://cached.imagescaler.hbpl.co.uk/resize/scaleToFit/406/271/?sURL=http://offlinehbpl.hbpl.co.uk/news/OWN/E8BC13E4-F9B4-63BD-C88CB9EC4E13B0D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752" y="1989138"/>
            <a:ext cx="4176936" cy="2808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0" b="36350"/>
          <a:stretch/>
        </p:blipFill>
        <p:spPr>
          <a:xfrm>
            <a:off x="2339752" y="692696"/>
            <a:ext cx="4680726" cy="5318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47338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256088"/>
          </a:xfrm>
        </p:spPr>
        <p:txBody>
          <a:bodyPr/>
          <a:lstStyle/>
          <a:p>
            <a:r>
              <a:rPr lang="en-GB" sz="3200" b="1" dirty="0">
                <a:latin typeface="SassoonPrimaryInfant"/>
              </a:rPr>
              <a:t>Mrs Lee</a:t>
            </a:r>
          </a:p>
          <a:p>
            <a:r>
              <a:rPr lang="en-GB" sz="3200" b="1" dirty="0">
                <a:latin typeface="SassoonPrimaryInfant"/>
              </a:rPr>
              <a:t>Mrs Turner	</a:t>
            </a:r>
          </a:p>
          <a:p>
            <a:r>
              <a:rPr lang="en-GB" sz="3200" b="1" dirty="0">
                <a:latin typeface="SassoonPrimaryInfant"/>
              </a:rPr>
              <a:t>Mrs Owen</a:t>
            </a:r>
          </a:p>
          <a:p>
            <a:r>
              <a:rPr lang="en-GB" sz="3200" b="1" dirty="0">
                <a:latin typeface="SassoonPrimaryInfant"/>
              </a:rPr>
              <a:t>Childcare Manager – Amy</a:t>
            </a:r>
          </a:p>
          <a:p>
            <a:r>
              <a:rPr lang="en-GB" sz="3200" b="1" dirty="0">
                <a:latin typeface="SassoonPrimaryInfant"/>
              </a:rPr>
              <a:t>Teaching Assistants – Mia and Nafisa</a:t>
            </a:r>
          </a:p>
          <a:p>
            <a:r>
              <a:rPr lang="en-GB" sz="3200" b="1" dirty="0">
                <a:latin typeface="SassoonPrimaryInfant" pitchFamily="2" charset="0"/>
              </a:rPr>
              <a:t>Mrs Rothwell - PPA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60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Nursery Staff</a:t>
            </a:r>
          </a:p>
        </p:txBody>
      </p:sp>
      <p:pic>
        <p:nvPicPr>
          <p:cNvPr id="17411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104" y="1556792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B45F2B-A55F-492A-B01B-0E419852C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b="1" dirty="0">
              <a:latin typeface="SassoonPrimaryInfant" pitchFamily="2" charset="0"/>
            </a:endParaRPr>
          </a:p>
          <a:p>
            <a:pPr marL="0" indent="0" algn="ctr">
              <a:buNone/>
            </a:pPr>
            <a:r>
              <a:rPr lang="en-GB" b="1" u="sng" dirty="0">
                <a:latin typeface="SassoonPrimaryInfant" pitchFamily="2" charset="0"/>
              </a:rPr>
              <a:t>ACORNS CLASS – Mrs Lee</a:t>
            </a:r>
          </a:p>
          <a:p>
            <a:pPr marL="0" indent="0" algn="ctr">
              <a:buNone/>
            </a:pPr>
            <a:r>
              <a:rPr lang="en-GB" b="1" dirty="0">
                <a:latin typeface="SassoonPrimaryInfant" pitchFamily="2" charset="0"/>
              </a:rPr>
              <a:t>Bumble Bees and Ladybirds</a:t>
            </a:r>
          </a:p>
          <a:p>
            <a:pPr marL="0" indent="0" algn="ctr">
              <a:buNone/>
            </a:pPr>
            <a:endParaRPr lang="en-GB" b="1" dirty="0">
              <a:latin typeface="SassoonPrimaryInfant" pitchFamily="2" charset="0"/>
            </a:endParaRPr>
          </a:p>
          <a:p>
            <a:pPr marL="0" indent="0" algn="ctr">
              <a:buNone/>
            </a:pPr>
            <a:r>
              <a:rPr lang="en-GB" b="1" u="sng" dirty="0">
                <a:latin typeface="SassoonPrimaryInfant" pitchFamily="2" charset="0"/>
              </a:rPr>
              <a:t>CONKERS CLASS – Mrs Turner</a:t>
            </a:r>
          </a:p>
          <a:p>
            <a:pPr marL="0" indent="0" algn="ctr">
              <a:buNone/>
            </a:pPr>
            <a:r>
              <a:rPr lang="en-GB" b="1" dirty="0">
                <a:latin typeface="SassoonPrimaryInfant" pitchFamily="2" charset="0"/>
              </a:rPr>
              <a:t>Red Butterflies and Blue Butterflies</a:t>
            </a:r>
            <a:endParaRPr lang="en-GB" dirty="0">
              <a:latin typeface="SassoonPrimaryInfant" pitchFamily="2" charset="0"/>
            </a:endParaRPr>
          </a:p>
          <a:p>
            <a:pPr marL="0" indent="0" algn="ctr">
              <a:buNone/>
            </a:pPr>
            <a:endParaRPr lang="en-GB" dirty="0">
              <a:latin typeface="SassoonPrimaryInfant" pitchFamily="2" charset="0"/>
            </a:endParaRPr>
          </a:p>
          <a:p>
            <a:pPr marL="0" indent="0" algn="ctr">
              <a:buNone/>
            </a:pPr>
            <a:r>
              <a:rPr lang="en-GB" dirty="0">
                <a:latin typeface="SassoonPrimaryInfant" pitchFamily="2" charset="0"/>
              </a:rPr>
              <a:t>A member of staff leads each group, swapping half-termly.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BCC19F-9AC2-4FFD-A133-40B08994A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54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Family Groups</a:t>
            </a:r>
            <a:endParaRPr lang="en-GB" sz="5400" dirty="0">
              <a:latin typeface="CCW Precursive 1" panose="03050602040000000000" pitchFamily="66" charset="0"/>
            </a:endParaRPr>
          </a:p>
        </p:txBody>
      </p:sp>
      <p:sp>
        <p:nvSpPr>
          <p:cNvPr id="5" name="AutoShape 6" descr="Image result for bumble bee clipart">
            <a:extLst>
              <a:ext uri="{FF2B5EF4-FFF2-40B4-BE49-F238E27FC236}">
                <a16:creationId xmlns:a16="http://schemas.microsoft.com/office/drawing/2014/main" id="{0CBE893D-DDAB-4934-A6B8-35A01488B1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4" name="Picture 8" descr="Image result for bumble bee clipart">
            <a:extLst>
              <a:ext uri="{FF2B5EF4-FFF2-40B4-BE49-F238E27FC236}">
                <a16:creationId xmlns:a16="http://schemas.microsoft.com/office/drawing/2014/main" id="{AF0137F6-BF09-4525-8B9E-2D640D7FA4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1" t="14023" r="13903" b="7611"/>
          <a:stretch/>
        </p:blipFill>
        <p:spPr bwMode="auto">
          <a:xfrm>
            <a:off x="461989" y="1558993"/>
            <a:ext cx="1719370" cy="145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Ladybug clip art, cute style lge 12 cm wide | This clipart d… | Flickr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700808"/>
            <a:ext cx="1639272" cy="14352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88" y="3276600"/>
            <a:ext cx="1609353" cy="16093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16" y="3136036"/>
            <a:ext cx="1722985" cy="172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80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Our Nursery Session</a:t>
            </a:r>
            <a:r>
              <a:rPr lang="en-GB" sz="4000" dirty="0">
                <a:latin typeface="CCW Precursive 1" panose="03050602040000000000" pitchFamily="66" charset="0"/>
              </a:rPr>
              <a:t> </a:t>
            </a:r>
          </a:p>
        </p:txBody>
      </p:sp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684213" y="1556792"/>
            <a:ext cx="8012112" cy="573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000" b="1" dirty="0">
                <a:latin typeface="CCW Precursive 1" panose="03050602040000000000" pitchFamily="66" charset="0"/>
              </a:rPr>
              <a:t>Welcome Time </a:t>
            </a:r>
          </a:p>
          <a:p>
            <a:pPr>
              <a:lnSpc>
                <a:spcPct val="115000"/>
              </a:lnSpc>
            </a:pPr>
            <a:endParaRPr lang="en-GB" sz="2000" dirty="0">
              <a:latin typeface="CCW Precursive 1" panose="03050602040000000000" pitchFamily="66" charset="0"/>
            </a:endParaRPr>
          </a:p>
          <a:p>
            <a:pPr algn="ctr">
              <a:lnSpc>
                <a:spcPct val="115000"/>
              </a:lnSpc>
            </a:pPr>
            <a:r>
              <a:rPr lang="en-GB" sz="2000" b="1" dirty="0">
                <a:latin typeface="CCW Precursive 1" panose="03050602040000000000" pitchFamily="66" charset="0"/>
              </a:rPr>
              <a:t>Wake &amp; Shake </a:t>
            </a:r>
          </a:p>
          <a:p>
            <a:pPr algn="ctr">
              <a:lnSpc>
                <a:spcPct val="115000"/>
              </a:lnSpc>
            </a:pPr>
            <a:endParaRPr lang="en-GB" sz="2000" b="1" dirty="0">
              <a:latin typeface="CCW Precursive 1" panose="03050602040000000000" pitchFamily="66" charset="0"/>
            </a:endParaRPr>
          </a:p>
          <a:p>
            <a:pPr algn="ctr">
              <a:lnSpc>
                <a:spcPct val="115000"/>
              </a:lnSpc>
            </a:pPr>
            <a:r>
              <a:rPr lang="en-GB" sz="2000" b="1" dirty="0">
                <a:latin typeface="CCW Precursive 1" panose="03050602040000000000" pitchFamily="66" charset="0"/>
              </a:rPr>
              <a:t>Family Groups </a:t>
            </a:r>
          </a:p>
          <a:p>
            <a:pPr algn="ctr">
              <a:lnSpc>
                <a:spcPct val="115000"/>
              </a:lnSpc>
            </a:pPr>
            <a:endParaRPr lang="en-GB" sz="2000" b="1" dirty="0">
              <a:latin typeface="CCW Precursive 1" panose="03050602040000000000" pitchFamily="66" charset="0"/>
            </a:endParaRPr>
          </a:p>
          <a:p>
            <a:pPr algn="ctr">
              <a:lnSpc>
                <a:spcPct val="115000"/>
              </a:lnSpc>
            </a:pPr>
            <a:r>
              <a:rPr lang="en-GB" sz="2000" b="1" dirty="0">
                <a:latin typeface="CCW Precursive 1" panose="03050602040000000000" pitchFamily="66" charset="0"/>
              </a:rPr>
              <a:t>Discovery Time then Pom-Poms!</a:t>
            </a:r>
          </a:p>
          <a:p>
            <a:pPr algn="ctr">
              <a:lnSpc>
                <a:spcPct val="115000"/>
              </a:lnSpc>
            </a:pPr>
            <a:endParaRPr lang="en-GB" sz="2000" b="1" dirty="0">
              <a:latin typeface="CCW Precursive 1" panose="03050602040000000000" pitchFamily="66" charset="0"/>
            </a:endParaRPr>
          </a:p>
          <a:p>
            <a:pPr algn="ctr">
              <a:lnSpc>
                <a:spcPct val="115000"/>
              </a:lnSpc>
            </a:pPr>
            <a:r>
              <a:rPr lang="en-GB" sz="2000" b="1" dirty="0">
                <a:latin typeface="CCW Precursive 1" panose="03050602040000000000" pitchFamily="66" charset="0"/>
              </a:rPr>
              <a:t>Phonics – Moving Maths Monday – ERIC/library</a:t>
            </a:r>
          </a:p>
          <a:p>
            <a:pPr algn="ctr">
              <a:lnSpc>
                <a:spcPct val="115000"/>
              </a:lnSpc>
            </a:pPr>
            <a:endParaRPr lang="en-GB" sz="2000" b="1" dirty="0">
              <a:latin typeface="CCW Precursive 1" panose="03050602040000000000" pitchFamily="66" charset="0"/>
            </a:endParaRPr>
          </a:p>
          <a:p>
            <a:pPr algn="ctr">
              <a:lnSpc>
                <a:spcPct val="115000"/>
              </a:lnSpc>
            </a:pPr>
            <a:r>
              <a:rPr lang="en-GB" sz="2000" b="1" dirty="0">
                <a:latin typeface="CCW Precursive 1" panose="03050602040000000000" pitchFamily="66" charset="0"/>
              </a:rPr>
              <a:t>Lots of stories!</a:t>
            </a:r>
          </a:p>
          <a:p>
            <a:pPr algn="ctr">
              <a:lnSpc>
                <a:spcPct val="115000"/>
              </a:lnSpc>
            </a:pPr>
            <a:endParaRPr lang="en-GB" sz="2000" b="1" dirty="0">
              <a:latin typeface="CCW Precursive 1" panose="03050602040000000000" pitchFamily="66" charset="0"/>
            </a:endParaRPr>
          </a:p>
          <a:p>
            <a:pPr algn="ctr">
              <a:lnSpc>
                <a:spcPct val="115000"/>
              </a:lnSpc>
            </a:pPr>
            <a:r>
              <a:rPr lang="en-GB" sz="2000" b="1" dirty="0">
                <a:latin typeface="CCW Precursive 1" panose="03050602040000000000" pitchFamily="66" charset="0"/>
              </a:rPr>
              <a:t>Lots of singing!</a:t>
            </a:r>
          </a:p>
          <a:p>
            <a:endParaRPr lang="en-GB" sz="2000" dirty="0">
              <a:latin typeface="Segoe Print"/>
            </a:endParaRPr>
          </a:p>
          <a:p>
            <a:r>
              <a:rPr lang="en-GB" sz="2000" b="1" dirty="0">
                <a:latin typeface="SassoonPrimaryInfant" pitchFamily="2" charset="0"/>
              </a:rPr>
              <a:t>	</a:t>
            </a:r>
            <a:endParaRPr lang="en-GB" dirty="0">
              <a:solidFill>
                <a:srgbClr val="7030A0"/>
              </a:solidFill>
              <a:latin typeface="Bradley Hand ITC" pitchFamily="66" charset="0"/>
            </a:endParaRPr>
          </a:p>
          <a:p>
            <a:pPr>
              <a:lnSpc>
                <a:spcPct val="115000"/>
              </a:lnSpc>
            </a:pPr>
            <a:endParaRPr lang="en-GB" dirty="0">
              <a:latin typeface="Gabriola"/>
            </a:endParaRPr>
          </a:p>
        </p:txBody>
      </p:sp>
      <p:pic>
        <p:nvPicPr>
          <p:cNvPr id="18435" name="Picture 6"/>
          <p:cNvPicPr>
            <a:picLocks noChangeAspect="1"/>
          </p:cNvPicPr>
          <p:nvPr/>
        </p:nvPicPr>
        <p:blipFill>
          <a:blip r:embed="rId2"/>
          <a:srcRect l="12158"/>
          <a:stretch>
            <a:fillRect/>
          </a:stretch>
        </p:blipFill>
        <p:spPr bwMode="auto">
          <a:xfrm>
            <a:off x="6804248" y="4841092"/>
            <a:ext cx="1765796" cy="1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161" y="260350"/>
            <a:ext cx="1271508" cy="1944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br>
              <a:rPr lang="en-GB" dirty="0">
                <a:solidFill>
                  <a:schemeClr val="tx1"/>
                </a:solidFill>
                <a:latin typeface="CCW Precursive 1" panose="03050602040000000000" pitchFamily="66" charset="0"/>
              </a:rPr>
            </a:br>
            <a:r>
              <a:rPr lang="en-GB" dirty="0">
                <a:solidFill>
                  <a:schemeClr val="tx1"/>
                </a:solidFill>
                <a:latin typeface="CCW Precursive 1" panose="03050602040000000000" pitchFamily="66" charset="0"/>
              </a:rPr>
              <a:t>30 hours Nursery </a:t>
            </a:r>
            <a:br>
              <a:rPr lang="en-GB" dirty="0">
                <a:solidFill>
                  <a:schemeClr val="tx1"/>
                </a:solidFill>
                <a:latin typeface="CCW Precursive 1" panose="03050602040000000000" pitchFamily="66" charset="0"/>
              </a:rPr>
            </a:br>
            <a:r>
              <a:rPr lang="en-GB" dirty="0">
                <a:solidFill>
                  <a:schemeClr val="tx1"/>
                </a:solidFill>
                <a:latin typeface="CCW Precursive 1" panose="03050602040000000000" pitchFamily="66" charset="0"/>
              </a:rPr>
              <a:t>session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47664" y="2780928"/>
            <a:ext cx="597666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  </a:t>
            </a:r>
            <a:r>
              <a:rPr lang="en-GB" sz="2000" dirty="0">
                <a:latin typeface="CCW Precursive 1" panose="03050602040000000000" pitchFamily="66" charset="0"/>
              </a:rPr>
              <a:t>Gross and Fine Motor activities / Daily Dash</a:t>
            </a:r>
          </a:p>
          <a:p>
            <a:pPr algn="ctr"/>
            <a:endParaRPr lang="en-GB" sz="2000" dirty="0">
              <a:latin typeface="CCW Precursive 1" panose="03050602040000000000" pitchFamily="66" charset="0"/>
            </a:endParaRPr>
          </a:p>
          <a:p>
            <a:pPr algn="ctr"/>
            <a:r>
              <a:rPr lang="en-GB" sz="2000" b="1" dirty="0">
                <a:latin typeface="CCW Precursive 1" panose="03050602040000000000" pitchFamily="66" charset="0"/>
              </a:rPr>
              <a:t>Lunchtime</a:t>
            </a:r>
          </a:p>
          <a:p>
            <a:pPr algn="ctr"/>
            <a:endParaRPr lang="en-GB" sz="2000" dirty="0">
              <a:latin typeface="CCW Precursive 1" panose="03050602040000000000" pitchFamily="66" charset="0"/>
            </a:endParaRPr>
          </a:p>
          <a:p>
            <a:pPr algn="ctr"/>
            <a:r>
              <a:rPr lang="en-GB" sz="2000" dirty="0">
                <a:latin typeface="CCW Precursive 1" panose="03050602040000000000" pitchFamily="66" charset="0"/>
              </a:rPr>
              <a:t>  Discovery Time in Pinecones</a:t>
            </a:r>
          </a:p>
          <a:p>
            <a:pPr algn="ctr"/>
            <a:endParaRPr lang="en-GB" sz="2000" dirty="0">
              <a:latin typeface="CCW Precursive 1" panose="03050602040000000000" pitchFamily="66" charset="0"/>
            </a:endParaRPr>
          </a:p>
          <a:p>
            <a:pPr algn="ctr"/>
            <a:r>
              <a:rPr lang="en-GB" sz="2000" dirty="0">
                <a:latin typeface="CCW Precursive 1" panose="03050602040000000000" pitchFamily="66" charset="0"/>
              </a:rPr>
              <a:t>  </a:t>
            </a:r>
            <a:r>
              <a:rPr lang="en-GB" sz="2000" b="1" dirty="0">
                <a:latin typeface="CCW Precursive 1" panose="03050602040000000000" pitchFamily="66" charset="0"/>
              </a:rPr>
              <a:t>Back to Nursery for the afternoon session</a:t>
            </a:r>
          </a:p>
        </p:txBody>
      </p:sp>
      <p:pic>
        <p:nvPicPr>
          <p:cNvPr id="4" name="Picture 3" descr="15 Modern and Unique Cutlery Designs - Part 3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48" y="1827982"/>
            <a:ext cx="1615827" cy="1615827"/>
          </a:xfrm>
          <a:prstGeom prst="rect">
            <a:avLst/>
          </a:prstGeom>
        </p:spPr>
      </p:pic>
      <p:pic>
        <p:nvPicPr>
          <p:cNvPr id="6" name="Picture 5" descr="http://www.stencilease.com/gif/hv81.gif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83069"/>
            <a:ext cx="1271905" cy="885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ttp://www.stencilease.com/gif/hv81.gif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6446" y="403676"/>
            <a:ext cx="1395233" cy="865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Laptop Lunches - puzzle pieces for autism awareness month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19" y="5435886"/>
            <a:ext cx="1551193" cy="1254285"/>
          </a:xfrm>
          <a:prstGeom prst="rect">
            <a:avLst/>
          </a:prstGeom>
        </p:spPr>
      </p:pic>
      <p:pic>
        <p:nvPicPr>
          <p:cNvPr id="10" name="Picture 9" descr="Let’s revise! (Unit 2) | Junio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15" y="5206304"/>
            <a:ext cx="1475060" cy="15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91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948" y="141804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Gross &amp; fine motor skills</a:t>
            </a:r>
            <a:endParaRPr lang="en-GB" sz="1400" b="1" dirty="0">
              <a:solidFill>
                <a:schemeClr val="tx1"/>
              </a:solidFill>
              <a:latin typeface="CCW Precursive 1" panose="03050602040000000000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6" t="13193" r="21756"/>
          <a:stretch/>
        </p:blipFill>
        <p:spPr bwMode="auto">
          <a:xfrm>
            <a:off x="407903" y="1556792"/>
            <a:ext cx="1692188" cy="2350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Image result for scrimbling write dance">
            <a:extLst>
              <a:ext uri="{FF2B5EF4-FFF2-40B4-BE49-F238E27FC236}">
                <a16:creationId xmlns:a16="http://schemas.microsoft.com/office/drawing/2014/main" id="{42ABDBB3-9FE6-49B7-94CC-56BD64477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788" y="5116397"/>
            <a:ext cx="2742348" cy="125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scrimbling write dance">
            <a:extLst>
              <a:ext uri="{FF2B5EF4-FFF2-40B4-BE49-F238E27FC236}">
                <a16:creationId xmlns:a16="http://schemas.microsoft.com/office/drawing/2014/main" id="{A6D96275-6778-4ED1-AB30-89D05167A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02" y="4221088"/>
            <a:ext cx="1872208" cy="250633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What is the Dough Disco? - Heaton House Nurser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133" y="2348880"/>
            <a:ext cx="2033169" cy="20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93748" y="183203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800" dirty="0">
                <a:hlinkClick r:id="rId6"/>
              </a:rPr>
              <a:t>www.spreadthehappiness.co.uk</a:t>
            </a:r>
            <a:endParaRPr lang="en-GB" sz="1800" dirty="0"/>
          </a:p>
          <a:p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848" y="2852936"/>
            <a:ext cx="2393568" cy="239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61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7 Areas of Learning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GB" sz="2800" b="1" dirty="0">
                <a:latin typeface="SassoonPrimaryInfant" pitchFamily="2" charset="0"/>
              </a:rPr>
              <a:t>The </a:t>
            </a:r>
            <a:r>
              <a:rPr lang="en-GB" sz="2800" b="1" u="sng" dirty="0">
                <a:latin typeface="SassoonPrimaryInfant" pitchFamily="2" charset="0"/>
              </a:rPr>
              <a:t>Prime</a:t>
            </a:r>
            <a:r>
              <a:rPr lang="en-GB" sz="2800" b="1" dirty="0">
                <a:latin typeface="SassoonPrimaryInfant" pitchFamily="2" charset="0"/>
              </a:rPr>
              <a:t> Areas: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800" b="1" dirty="0">
                <a:latin typeface="SassoonPrimaryInfant" pitchFamily="2" charset="0"/>
              </a:rPr>
              <a:t>Personal, social and emotional development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800" b="1" dirty="0">
                <a:latin typeface="SassoonPrimaryInfant" pitchFamily="2" charset="0"/>
              </a:rPr>
              <a:t>Physical Development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800" b="1" dirty="0">
                <a:latin typeface="SassoonPrimaryInfant" pitchFamily="2" charset="0"/>
              </a:rPr>
              <a:t>Communication and Language</a:t>
            </a: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en-GB" sz="2200" dirty="0">
              <a:latin typeface="Segoe UI" pitchFamily="34" charset="0"/>
            </a:endParaRPr>
          </a:p>
        </p:txBody>
      </p:sp>
      <p:sp>
        <p:nvSpPr>
          <p:cNvPr id="819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GB" sz="2800" b="1" dirty="0">
                <a:latin typeface="SassoonPrimaryInfant" pitchFamily="2" charset="0"/>
              </a:rPr>
              <a:t>The </a:t>
            </a:r>
            <a:r>
              <a:rPr lang="en-GB" sz="2800" b="1" u="sng" dirty="0">
                <a:latin typeface="SassoonPrimaryInfant" pitchFamily="2" charset="0"/>
              </a:rPr>
              <a:t>Specific</a:t>
            </a:r>
            <a:r>
              <a:rPr lang="en-GB" sz="2800" b="1" dirty="0">
                <a:latin typeface="SassoonPrimaryInfant" pitchFamily="2" charset="0"/>
              </a:rPr>
              <a:t> Areas: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800" b="1" dirty="0">
                <a:latin typeface="SassoonPrimaryInfant" pitchFamily="2" charset="0"/>
              </a:rPr>
              <a:t>Literacy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800" b="1" dirty="0">
                <a:latin typeface="SassoonPrimaryInfant" pitchFamily="2" charset="0"/>
              </a:rPr>
              <a:t>Mathematics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800" b="1" dirty="0">
                <a:latin typeface="SassoonPrimaryInfant" pitchFamily="2" charset="0"/>
              </a:rPr>
              <a:t>Understanding the world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800" b="1" dirty="0">
                <a:latin typeface="SassoonPrimaryInfant" pitchFamily="2" charset="0"/>
              </a:rPr>
              <a:t>Expressive Arts and Design</a:t>
            </a: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en-GB" sz="2400" b="1" dirty="0">
              <a:latin typeface="Segoe UI" pitchFamily="34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en-GB" dirty="0">
              <a:solidFill>
                <a:srgbClr val="7030A0"/>
              </a:solidFill>
              <a:latin typeface="Gabriola" pitchFamily="82" charset="0"/>
            </a:endParaRPr>
          </a:p>
        </p:txBody>
      </p:sp>
      <p:pic>
        <p:nvPicPr>
          <p:cNvPr id="20484" name="Picture 8" descr="C:\Users\Lee Family\AppData\Local\Microsoft\Windows\Temporary Internet Files\Content.IE5\3BPMBLPT\MC900436151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98797" y="4997064"/>
            <a:ext cx="1857375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10" descr="C:\Users\Lee Family\AppData\Local\Microsoft\Windows\Temporary Internet Files\Content.IE5\M6X2RPYY\MC900440253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481" y="5204810"/>
            <a:ext cx="1296614" cy="149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3" descr="http://www.future-creative.org/images/news/Keep-calm-and-love-the-EYF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9859" y="5000918"/>
            <a:ext cx="1190174" cy="1703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The Outdoor Curriculum</a:t>
            </a:r>
          </a:p>
        </p:txBody>
      </p:sp>
      <p:sp>
        <p:nvSpPr>
          <p:cNvPr id="7171" name="Content Placeholder 3"/>
          <p:cNvSpPr>
            <a:spLocks noGrp="1"/>
          </p:cNvSpPr>
          <p:nvPr>
            <p:ph sz="half" idx="1"/>
          </p:nvPr>
        </p:nvSpPr>
        <p:spPr>
          <a:xfrm>
            <a:off x="2925762" y="1772816"/>
            <a:ext cx="5761038" cy="4968875"/>
          </a:xfrm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400" b="1" dirty="0">
                <a:latin typeface="SassoonPrimaryInfant" pitchFamily="2" charset="0"/>
              </a:rPr>
              <a:t>Makes a positive impact on children's sense of well-being and helps all aspects of children's development.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400" b="1" dirty="0">
                <a:latin typeface="SassoonPrimaryInfant" pitchFamily="2" charset="0"/>
              </a:rPr>
              <a:t>Offers opportunities for doing things in different ways and on different scales than when indoors.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400" b="1" dirty="0">
                <a:latin typeface="SassoonPrimaryInfant" pitchFamily="2" charset="0"/>
              </a:rPr>
              <a:t>It gives children first-hand contact with weather, seasons and the natural world.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400" b="1" dirty="0">
                <a:latin typeface="SassoonPrimaryInfant" pitchFamily="2" charset="0"/>
              </a:rPr>
              <a:t>Offers children freedom to explore, use their senses, and be physically active and exuberant.</a:t>
            </a:r>
          </a:p>
        </p:txBody>
      </p:sp>
      <p:pic>
        <p:nvPicPr>
          <p:cNvPr id="21507" name="Picture 10" descr="C:\Users\Lee Family\AppData\Local\Microsoft\Windows\Temporary Internet Files\Content.IE5\AVKEEYPI\MC900232448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557338"/>
            <a:ext cx="1789112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Our Nursery Themes</a:t>
            </a:r>
          </a:p>
        </p:txBody>
      </p:sp>
      <p:sp>
        <p:nvSpPr>
          <p:cNvPr id="22530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Autumn 1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 ~ Me and My Community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~ Exploring Autumn</a:t>
            </a:r>
          </a:p>
          <a:p>
            <a:pPr marL="0" indent="0" algn="ctr">
              <a:buFontTx/>
              <a:buNone/>
            </a:pPr>
            <a:endParaRPr lang="en-GB" sz="2200" b="1" dirty="0">
              <a:latin typeface="SassoonPrimaryInfant" pitchFamily="2" charset="0"/>
            </a:endParaRP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Autumn 2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 ~Once Upon a Time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~ Sparkle and Shine</a:t>
            </a:r>
          </a:p>
          <a:p>
            <a:pPr marL="0" indent="0" algn="ctr">
              <a:buFontTx/>
              <a:buNone/>
            </a:pPr>
            <a:endParaRPr lang="en-GB" sz="2200" b="1" dirty="0">
              <a:latin typeface="SassoonPrimaryInfant" pitchFamily="2" charset="0"/>
            </a:endParaRP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Spring 1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 ~ Starry Night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~ Winter Wonderland</a:t>
            </a:r>
          </a:p>
          <a:p>
            <a:pPr marL="0" indent="0" algn="ctr">
              <a:buFontTx/>
              <a:buNone/>
            </a:pPr>
            <a:endParaRPr lang="en-GB" sz="2200" b="1" dirty="0">
              <a:latin typeface="Arial Narrow" pitchFamily="34" charset="0"/>
            </a:endParaRPr>
          </a:p>
          <a:p>
            <a:pPr marL="0" indent="0" algn="ctr">
              <a:buFontTx/>
              <a:buNone/>
            </a:pPr>
            <a:endParaRPr lang="en-GB" b="1" dirty="0"/>
          </a:p>
        </p:txBody>
      </p:sp>
      <p:sp>
        <p:nvSpPr>
          <p:cNvPr id="22531" name="Content Placeholder 11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641304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Spring 2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 ~ Dangerous Dinosaurs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~Puddles and Rainbows</a:t>
            </a:r>
          </a:p>
          <a:p>
            <a:pPr marL="0" indent="0" algn="ctr">
              <a:buFontTx/>
              <a:buNone/>
            </a:pPr>
            <a:endParaRPr lang="en-GB" sz="2200" b="1" dirty="0">
              <a:latin typeface="SassoonPrimaryInfant" pitchFamily="2" charset="0"/>
            </a:endParaRP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Summer 1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 ~ Sunshine and Sunflowers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~ Shadows and Reflections </a:t>
            </a:r>
          </a:p>
          <a:p>
            <a:pPr marL="0" indent="0" algn="ctr">
              <a:buFontTx/>
              <a:buNone/>
            </a:pPr>
            <a:endParaRPr lang="en-GB" sz="2200" b="1" dirty="0">
              <a:latin typeface="SassoonPrimaryInfant" pitchFamily="2" charset="0"/>
            </a:endParaRP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Summer 2 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~Big Wide World</a:t>
            </a:r>
          </a:p>
          <a:p>
            <a:pPr marL="0" indent="0" algn="ctr">
              <a:buFontTx/>
              <a:buNone/>
            </a:pPr>
            <a:r>
              <a:rPr lang="en-GB" sz="2200" b="1" dirty="0">
                <a:latin typeface="SassoonPrimaryInfant" pitchFamily="2" charset="0"/>
              </a:rPr>
              <a:t> ~ Splash!</a:t>
            </a:r>
          </a:p>
        </p:txBody>
      </p:sp>
      <p:pic>
        <p:nvPicPr>
          <p:cNvPr id="12" name="Picture 11" descr="Image result for around the world clipart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509120"/>
            <a:ext cx="933472" cy="72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Stegosaurus Dinosaur Cartoon Colored Clipart 7066745 Vector Art at Vecteez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371600"/>
            <a:ext cx="808245" cy="63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1300820"/>
            <a:ext cx="702221" cy="702221"/>
          </a:xfrm>
          <a:prstGeom prst="rect">
            <a:avLst/>
          </a:prstGeom>
        </p:spPr>
      </p:pic>
      <p:pic>
        <p:nvPicPr>
          <p:cNvPr id="1034" name="Picture 10" descr="Open book with fairy tale character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372" y="3068960"/>
            <a:ext cx="902960" cy="58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4088" y="2978288"/>
            <a:ext cx="672411" cy="640252"/>
          </a:xfrm>
          <a:prstGeom prst="rect">
            <a:avLst/>
          </a:prstGeom>
        </p:spPr>
      </p:pic>
      <p:pic>
        <p:nvPicPr>
          <p:cNvPr id="1038" name="Picture 14" descr="Stars Clip Art at Clker.com - vector clip art online, royalty free &amp; public  domai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94" y="4411376"/>
            <a:ext cx="864043" cy="91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66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Assessment</a:t>
            </a:r>
          </a:p>
        </p:txBody>
      </p:sp>
      <p:pic>
        <p:nvPicPr>
          <p:cNvPr id="23555" name="Picture 4" descr="MPj0439446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5062466"/>
            <a:ext cx="1564234" cy="172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MCj0232107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5032375"/>
            <a:ext cx="14922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Tx/>
            </a:pPr>
            <a:r>
              <a:rPr lang="en-GB" altLang="en-US" sz="2800" dirty="0">
                <a:latin typeface="SassoonPrimaryInfant" pitchFamily="2" charset="0"/>
              </a:rPr>
              <a:t>The children are assessed using activities in the classroom as well as observations, small group work and sometimes one-to-one activities.</a:t>
            </a:r>
          </a:p>
          <a:p>
            <a:pPr marL="0" indent="0" eaLnBrk="1" hangingPunct="1">
              <a:buClrTx/>
              <a:buNone/>
            </a:pPr>
            <a:endParaRPr lang="en-GB" altLang="en-US" sz="2800" dirty="0">
              <a:latin typeface="SassoonPrimaryInfant" pitchFamily="2" charset="0"/>
            </a:endParaRPr>
          </a:p>
          <a:p>
            <a:pPr eaLnBrk="1" hangingPunct="1">
              <a:buClrTx/>
            </a:pPr>
            <a:r>
              <a:rPr lang="en-GB" altLang="en-US" sz="2800" dirty="0">
                <a:latin typeface="SassoonPrimaryInfant" pitchFamily="2" charset="0"/>
              </a:rPr>
              <a:t>After the baseline assessments this half-term, further assessments are ongoing throughout the year.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339752" y="5229200"/>
            <a:ext cx="5544616" cy="1464009"/>
          </a:xfrm>
        </p:spPr>
        <p:txBody>
          <a:bodyPr>
            <a:normAutofit/>
          </a:bodyPr>
          <a:lstStyle/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GB" sz="1400" dirty="0">
                <a:latin typeface="CCW Precursive 1" panose="03050602040000000000" pitchFamily="66" charset="0"/>
              </a:rPr>
              <a:t>Library day is Friday. Children will be able to choose a new book to share at home with you each week, followed by ERIC time. Please return each Friday.</a:t>
            </a: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644537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8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Reading</a:t>
            </a:r>
            <a:br>
              <a:rPr lang="en-GB" sz="4800" b="1" dirty="0">
                <a:solidFill>
                  <a:schemeClr val="tx1"/>
                </a:solidFill>
                <a:latin typeface="CCW Precursive 1" panose="03050602040000000000" pitchFamily="66" charset="0"/>
              </a:rPr>
            </a:br>
            <a:endParaRPr lang="en-GB" sz="4800" b="1" dirty="0">
              <a:solidFill>
                <a:srgbClr val="FF0000"/>
              </a:solidFill>
              <a:latin typeface="CCW Precursive 1" panose="03050602040000000000" pitchFamily="66" charset="0"/>
            </a:endParaRPr>
          </a:p>
        </p:txBody>
      </p:sp>
      <p:pic>
        <p:nvPicPr>
          <p:cNvPr id="24579" name="Content Placeholder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5413" y="861472"/>
            <a:ext cx="1726114" cy="149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313182" y="2357552"/>
            <a:ext cx="8410575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>
                <a:latin typeface="CCW Precursive 1" panose="03050602040000000000"/>
              </a:rPr>
              <a:t>How we can develop early reading together …</a:t>
            </a:r>
          </a:p>
          <a:p>
            <a:pPr marL="800100" lvl="1" indent="-342900">
              <a:lnSpc>
                <a:spcPct val="150000"/>
              </a:lnSpc>
              <a:buFont typeface="Arial" charset="0"/>
              <a:buChar char="•"/>
            </a:pPr>
            <a:r>
              <a:rPr lang="en-GB" sz="1400" dirty="0">
                <a:latin typeface="CCW Precursive 1" panose="03050602040000000000"/>
              </a:rPr>
              <a:t>Focus on developing vocabulary and learning how to join in with back-and-forth conversations.</a:t>
            </a:r>
          </a:p>
          <a:p>
            <a:pPr marL="800100" lvl="1" indent="-342900">
              <a:lnSpc>
                <a:spcPct val="150000"/>
              </a:lnSpc>
              <a:buFont typeface="Arial" charset="0"/>
              <a:buChar char="•"/>
            </a:pPr>
            <a:r>
              <a:rPr lang="en-GB" sz="1400" dirty="0">
                <a:latin typeface="CCW Precursive 1" panose="03050602040000000000"/>
              </a:rPr>
              <a:t>Playing picture matching games and jigsaw puzzles.</a:t>
            </a:r>
          </a:p>
          <a:p>
            <a:pPr marL="800100" lvl="1" indent="-342900">
              <a:lnSpc>
                <a:spcPct val="150000"/>
              </a:lnSpc>
              <a:buFont typeface="Arial" charset="0"/>
              <a:buChar char="•"/>
            </a:pPr>
            <a:r>
              <a:rPr lang="en-GB" sz="1400" dirty="0">
                <a:latin typeface="CCW Precursive 1" panose="03050602040000000000"/>
              </a:rPr>
              <a:t>Singing nursery rhymes.</a:t>
            </a:r>
          </a:p>
          <a:p>
            <a:pPr marL="800100" lvl="1" indent="-342900">
              <a:lnSpc>
                <a:spcPct val="150000"/>
              </a:lnSpc>
              <a:buFont typeface="Arial" charset="0"/>
              <a:buChar char="•"/>
            </a:pPr>
            <a:r>
              <a:rPr lang="en-GB" sz="1400" dirty="0">
                <a:latin typeface="CCW Precursive 1" panose="03050602040000000000"/>
              </a:rPr>
              <a:t>Sharing books – including those in your home language.</a:t>
            </a:r>
          </a:p>
          <a:p>
            <a:pPr marL="800100" lvl="1" indent="-342900">
              <a:lnSpc>
                <a:spcPct val="150000"/>
              </a:lnSpc>
              <a:buFont typeface="Arial" charset="0"/>
              <a:buChar char="•"/>
            </a:pPr>
            <a:r>
              <a:rPr lang="en-GB" sz="1400" dirty="0">
                <a:latin typeface="CCW Precursive 1" panose="03050602040000000000"/>
              </a:rPr>
              <a:t>Joining in conversations with adults and children.</a:t>
            </a:r>
            <a:endParaRPr lang="en-GB" sz="1800" dirty="0">
              <a:latin typeface="CCW Precursive 1" panose="03050602040000000000"/>
            </a:endParaRPr>
          </a:p>
          <a:p>
            <a:pPr marL="342900" indent="-342900">
              <a:buFont typeface="Arial" charset="0"/>
              <a:buChar char="•"/>
            </a:pPr>
            <a:endParaRPr lang="en-GB" sz="1600" dirty="0">
              <a:latin typeface="CCW Precursive 1" panose="03050602040000000000" pitchFamily="66" charset="0"/>
            </a:endParaRPr>
          </a:p>
        </p:txBody>
      </p:sp>
      <p:pic>
        <p:nvPicPr>
          <p:cNvPr id="2458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3" y="204066"/>
            <a:ext cx="1324967" cy="1356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2D717B4C-6645-4CAD-9C9C-0A5BC0566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570" y="204066"/>
            <a:ext cx="1699663" cy="138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41" y="5114813"/>
            <a:ext cx="1626253" cy="16927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027"/>
          <p:cNvSpPr>
            <a:spLocks noGrp="1" noChangeArrowheads="1"/>
          </p:cNvSpPr>
          <p:nvPr>
            <p:ph idx="1"/>
          </p:nvPr>
        </p:nvSpPr>
        <p:spPr>
          <a:xfrm>
            <a:off x="467544" y="1916832"/>
            <a:ext cx="8229600" cy="4572000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GB" sz="2800" b="1" dirty="0">
              <a:latin typeface="SassoonPrimaryInfant" pitchFamily="2" charset="0"/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800" dirty="0">
                <a:latin typeface="SassoonCRInfant" panose="00000400000000000000" pitchFamily="2" charset="0"/>
              </a:rPr>
              <a:t>P.E day is </a:t>
            </a:r>
            <a:r>
              <a:rPr lang="en-GB" sz="1800" u="sng" dirty="0">
                <a:solidFill>
                  <a:srgbClr val="FF0000"/>
                </a:solidFill>
                <a:latin typeface="SassoonCRInfant" panose="00000400000000000000" pitchFamily="2" charset="0"/>
              </a:rPr>
              <a:t>Thursday</a:t>
            </a:r>
            <a:r>
              <a:rPr lang="en-GB" sz="1800" dirty="0">
                <a:solidFill>
                  <a:srgbClr val="FF0000"/>
                </a:solidFill>
                <a:latin typeface="SassoonCRInfant" panose="00000400000000000000" pitchFamily="2" charset="0"/>
              </a:rPr>
              <a:t>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GB" sz="18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800" dirty="0">
                <a:latin typeface="SassoonCRInfant" panose="00000400000000000000" pitchFamily="2" charset="0"/>
              </a:rPr>
              <a:t>Real PE curriculum focusing on physical literacy, emotional and thinking skills.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GB" sz="18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800" dirty="0">
                <a:latin typeface="SassoonCRInfant" panose="00000400000000000000" pitchFamily="2" charset="0"/>
              </a:rPr>
              <a:t>Children </a:t>
            </a:r>
            <a:r>
              <a:rPr lang="en-GB" sz="1800" u="sng" dirty="0">
                <a:latin typeface="SassoonCRInfant" panose="00000400000000000000" pitchFamily="2" charset="0"/>
              </a:rPr>
              <a:t>must not </a:t>
            </a:r>
            <a:r>
              <a:rPr lang="en-GB" sz="1800" dirty="0">
                <a:latin typeface="SassoonCRInfant" panose="00000400000000000000" pitchFamily="2" charset="0"/>
              </a:rPr>
              <a:t>wear earrings or any other jewellery for health and safety reasons at any time. 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GB" sz="18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800" dirty="0">
                <a:latin typeface="SassoonCRInfant" panose="00000400000000000000" pitchFamily="2" charset="0"/>
              </a:rPr>
              <a:t>Children should come to Nursery wearing appropriate clothing each Monday, e.g. leggings, t-shirts, joggers, pumps or trainers (no laces).</a:t>
            </a:r>
          </a:p>
        </p:txBody>
      </p:sp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1219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GB" sz="72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P.E.</a:t>
            </a:r>
          </a:p>
        </p:txBody>
      </p:sp>
      <p:pic>
        <p:nvPicPr>
          <p:cNvPr id="25603" name="Picture 1028" descr="MCBD10694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7275" y="500063"/>
            <a:ext cx="1804988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1029" descr="MCBD10661_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476250"/>
            <a:ext cx="1439862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177DF0-1374-4C3D-8AE3-8A6DEB9BA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>
                <a:latin typeface="SassoonPrimaryInfant" pitchFamily="2" charset="0"/>
              </a:rPr>
              <a:t>A mindful approach to supporting the children’s development of personal, social and emotional skills.</a:t>
            </a:r>
          </a:p>
          <a:p>
            <a:r>
              <a:rPr lang="en-GB" sz="2800" dirty="0">
                <a:latin typeface="SassoonPrimaryInfant" pitchFamily="2" charset="0"/>
              </a:rPr>
              <a:t>Each session begins with a chime and calm time to relax children’s bodies and clear their minds. </a:t>
            </a:r>
          </a:p>
          <a:p>
            <a:r>
              <a:rPr lang="en-GB" sz="2800" dirty="0">
                <a:latin typeface="SassoonPrimaryInfant" pitchFamily="2" charset="0"/>
              </a:rPr>
              <a:t>Jigsaw Jenie – when you hold her it’s your turn to talk.</a:t>
            </a:r>
          </a:p>
          <a:p>
            <a:r>
              <a:rPr lang="en-GB" sz="2800" dirty="0">
                <a:latin typeface="SassoonPrimaryInfant" pitchFamily="2" charset="0"/>
              </a:rPr>
              <a:t>6 puzzles throughout the year, the same for each year group, beginning with ‘Being me in my world’.</a:t>
            </a:r>
          </a:p>
          <a:p>
            <a:endParaRPr lang="en-GB" sz="2800" dirty="0">
              <a:latin typeface="SassoonPrimaryInfan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4F044D-7229-41DC-ABB9-8C5DB0E29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Jigsaw</a:t>
            </a:r>
            <a:endParaRPr lang="en-GB" sz="5400" dirty="0">
              <a:latin typeface="CCW Precursive 1" panose="03050602040000000000" pitchFamily="66" charset="0"/>
            </a:endParaRPr>
          </a:p>
        </p:txBody>
      </p:sp>
      <p:pic>
        <p:nvPicPr>
          <p:cNvPr id="3074" name="Picture 2" descr="Image result for jigsaw pshe">
            <a:extLst>
              <a:ext uri="{FF2B5EF4-FFF2-40B4-BE49-F238E27FC236}">
                <a16:creationId xmlns:a16="http://schemas.microsoft.com/office/drawing/2014/main" id="{8A2B753C-BCF5-412C-8AEC-D9FA2C127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88121"/>
            <a:ext cx="2564123" cy="122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328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>
                <a:latin typeface="SassoonPrimaryInfant" pitchFamily="2" charset="0"/>
              </a:rPr>
              <a:t>To celebrate the learning your child does at home.</a:t>
            </a:r>
          </a:p>
          <a:p>
            <a:r>
              <a:rPr lang="en-GB" sz="2800" dirty="0">
                <a:latin typeface="SassoonPrimaryInfant" pitchFamily="2" charset="0"/>
              </a:rPr>
              <a:t>Tell us about anything you are particularly proud of and that can support our assessment of your child during the year. You can include a photo too if you would like.</a:t>
            </a:r>
          </a:p>
          <a:p>
            <a:r>
              <a:rPr lang="en-GB" sz="2800" dirty="0">
                <a:latin typeface="SassoonPrimaryInfant" pitchFamily="2" charset="0"/>
              </a:rPr>
              <a:t>Ideas may include:</a:t>
            </a:r>
          </a:p>
          <a:p>
            <a:pPr lvl="1"/>
            <a:r>
              <a:rPr lang="en-GB" sz="2600" dirty="0">
                <a:latin typeface="SassoonPrimaryInfant" pitchFamily="2" charset="0"/>
              </a:rPr>
              <a:t>Fastening their own coat</a:t>
            </a:r>
          </a:p>
          <a:p>
            <a:pPr lvl="1"/>
            <a:r>
              <a:rPr lang="en-GB" sz="2600" dirty="0">
                <a:latin typeface="SassoonPrimaryInfant" pitchFamily="2" charset="0"/>
              </a:rPr>
              <a:t>Trying something new to eat, e.g. a different vegetable</a:t>
            </a:r>
          </a:p>
          <a:p>
            <a:pPr lvl="1"/>
            <a:r>
              <a:rPr lang="en-GB" sz="2600" dirty="0">
                <a:latin typeface="SassoonPrimaryInfant" pitchFamily="2" charset="0"/>
              </a:rPr>
              <a:t>Riding a bike without stabilisers</a:t>
            </a:r>
          </a:p>
          <a:p>
            <a:endParaRPr lang="en-GB" sz="2800" dirty="0">
              <a:latin typeface="SassoonPrimaryInfant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b="1" dirty="0">
                <a:solidFill>
                  <a:schemeClr val="tx1"/>
                </a:solidFill>
                <a:effectLst/>
                <a:latin typeface="CCW Precursive 1" panose="03050602040000000000" pitchFamily="66" charset="0"/>
              </a:rPr>
              <a:t>Proud Cloud</a:t>
            </a:r>
          </a:p>
        </p:txBody>
      </p:sp>
      <p:pic>
        <p:nvPicPr>
          <p:cNvPr id="1026" name="Picture 2" descr="Image result for cloud clipart">
            <a:extLst>
              <a:ext uri="{FF2B5EF4-FFF2-40B4-BE49-F238E27FC236}">
                <a16:creationId xmlns:a16="http://schemas.microsoft.com/office/drawing/2014/main" id="{59A7CEA6-5044-48AA-B7D8-C10E792E8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410" y="476672"/>
            <a:ext cx="1674155" cy="121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788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sz="2000" dirty="0">
                <a:latin typeface="SassoonCRInfant" panose="00000400000000000000" pitchFamily="2" charset="0"/>
              </a:rPr>
              <a:t>We celebrate birthdays by…</a:t>
            </a:r>
          </a:p>
          <a:p>
            <a:r>
              <a:rPr lang="en-GB" altLang="en-US" sz="2000" dirty="0">
                <a:latin typeface="SassoonCRInfant" panose="00000400000000000000" pitchFamily="2" charset="0"/>
              </a:rPr>
              <a:t>Singing ‘Happy Birthday’</a:t>
            </a:r>
          </a:p>
          <a:p>
            <a:pPr marL="0" indent="0">
              <a:buNone/>
            </a:pPr>
            <a:endParaRPr lang="en-GB" altLang="en-US" sz="2000" dirty="0">
              <a:latin typeface="SassoonCRInfant" panose="00000400000000000000" pitchFamily="2" charset="0"/>
            </a:endParaRPr>
          </a:p>
          <a:p>
            <a:r>
              <a:rPr lang="en-GB" altLang="en-US" sz="2000" dirty="0">
                <a:latin typeface="SassoonCRInfant" panose="00000400000000000000" pitchFamily="2" charset="0"/>
              </a:rPr>
              <a:t>Giving the child a birthday card and/or sticker</a:t>
            </a:r>
          </a:p>
          <a:p>
            <a:endParaRPr lang="en-GB" altLang="en-US" sz="2000" dirty="0">
              <a:latin typeface="SassoonCRInfant" panose="00000400000000000000" pitchFamily="2" charset="0"/>
            </a:endParaRPr>
          </a:p>
          <a:p>
            <a:r>
              <a:rPr lang="en-GB" altLang="en-US" sz="2000" dirty="0">
                <a:latin typeface="SassoonCRInfant" panose="00000400000000000000" pitchFamily="2" charset="0"/>
              </a:rPr>
              <a:t>If you wish to buy a present for the class e.g. a book or a game, you are more than welcome to do so.</a:t>
            </a:r>
          </a:p>
          <a:p>
            <a:pPr marL="0" indent="0">
              <a:buNone/>
            </a:pPr>
            <a:endParaRPr lang="en-GB" altLang="en-US" sz="2000" dirty="0">
              <a:latin typeface="SassoonCRInfant" panose="00000400000000000000" pitchFamily="2" charset="0"/>
            </a:endParaRPr>
          </a:p>
          <a:p>
            <a:r>
              <a:rPr lang="en-GB" altLang="en-US" sz="2000" dirty="0">
                <a:latin typeface="SassoonCRInfant" panose="00000400000000000000" pitchFamily="2" charset="0"/>
              </a:rPr>
              <a:t>Please </a:t>
            </a:r>
            <a:r>
              <a:rPr lang="en-GB" altLang="en-US" sz="2000" u="sng" dirty="0">
                <a:latin typeface="SassoonCRInfant" panose="00000400000000000000" pitchFamily="2" charset="0"/>
              </a:rPr>
              <a:t>do not</a:t>
            </a:r>
            <a:r>
              <a:rPr lang="en-GB" altLang="en-US" sz="2000" dirty="0">
                <a:latin typeface="SassoonCRInfant" panose="00000400000000000000" pitchFamily="2" charset="0"/>
              </a:rPr>
              <a:t> send any sweets etc. into school as we have many dietary requirements and allergies. Thank you.</a:t>
            </a:r>
          </a:p>
          <a:p>
            <a:endParaRPr lang="en-GB" sz="2800" dirty="0">
              <a:latin typeface="SassoonPrimaryInfant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b="1" dirty="0">
                <a:solidFill>
                  <a:schemeClr val="tx1"/>
                </a:solidFill>
                <a:effectLst/>
                <a:latin typeface="CCW Precursive 1" panose="03050602040000000000" pitchFamily="66" charset="0"/>
              </a:rPr>
              <a:t>Birthdays</a:t>
            </a:r>
          </a:p>
        </p:txBody>
      </p:sp>
    </p:spTree>
    <p:extLst>
      <p:ext uri="{BB962C8B-B14F-4D97-AF65-F5344CB8AC3E}">
        <p14:creationId xmlns:p14="http://schemas.microsoft.com/office/powerpoint/2010/main" val="2661730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SassoonCRInfant" panose="00000400000000000000" pitchFamily="2" charset="0"/>
              </a:rPr>
              <a:t>Online Safety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457200" y="332656"/>
            <a:ext cx="8229600" cy="3641576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en-US" sz="420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tx1"/>
                </a:solidFill>
                <a:latin typeface="SassoonCRInfant" panose="00000400000000000000" pitchFamily="2" charset="0"/>
              </a:rPr>
              <a:t>Children in Nursery will not use the internet alone. All access to the internet will be done alongside an adult.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800" b="1" dirty="0">
              <a:solidFill>
                <a:schemeClr val="tx1"/>
              </a:solidFill>
              <a:latin typeface="SassoonCRInfan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tx1"/>
                </a:solidFill>
                <a:latin typeface="SassoonCRInfant" panose="00000400000000000000" pitchFamily="2" charset="0"/>
              </a:rPr>
              <a:t>Please think about online safety when children play on your phone or tablet.</a:t>
            </a:r>
          </a:p>
          <a:p>
            <a:endParaRPr lang="en-GB" sz="1800" b="1" dirty="0">
              <a:solidFill>
                <a:schemeClr val="tx1"/>
              </a:solidFill>
              <a:latin typeface="SassoonCRInfan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tx1"/>
                </a:solidFill>
                <a:latin typeface="SassoonCRInfant" panose="00000400000000000000" pitchFamily="2" charset="0"/>
              </a:rPr>
              <a:t>We will be teaching the children how to stay safe online throughout the year.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4149080"/>
            <a:ext cx="1668491" cy="236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90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700" dirty="0">
                <a:latin typeface="SassoonCRInfant" panose="00000400000000000000" pitchFamily="2" charset="0"/>
              </a:rPr>
              <a:t>Share books with your child as much as possible – visit the local library.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GB" sz="17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700" dirty="0">
                <a:latin typeface="SassoonCRInfant" panose="00000400000000000000" pitchFamily="2" charset="0"/>
              </a:rPr>
              <a:t>Let them dress and undress themselves. Practise putting shoes and </a:t>
            </a:r>
            <a:r>
              <a:rPr lang="en-GB" sz="1700" u="sng" dirty="0">
                <a:latin typeface="SassoonCRInfant" panose="00000400000000000000" pitchFamily="2" charset="0"/>
              </a:rPr>
              <a:t>coats on and taking them off</a:t>
            </a:r>
            <a:r>
              <a:rPr lang="en-GB" sz="1700" dirty="0">
                <a:latin typeface="SassoonCRInfant" panose="00000400000000000000" pitchFamily="2" charset="0"/>
              </a:rPr>
              <a:t>.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GB" sz="17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700" dirty="0">
                <a:latin typeface="SassoonCRInfant" panose="00000400000000000000" pitchFamily="2" charset="0"/>
              </a:rPr>
              <a:t>Play games that involve turn-taking, e.g. pairs, snap.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GB" sz="17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700" dirty="0">
                <a:latin typeface="SassoonCRInfant" panose="00000400000000000000" pitchFamily="2" charset="0"/>
              </a:rPr>
              <a:t>Sing nursery rhymes and counting songs.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GB" sz="17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700" dirty="0">
                <a:latin typeface="SassoonCRInfant" panose="00000400000000000000" pitchFamily="2" charset="0"/>
              </a:rPr>
              <a:t>Strengthen their grip by pegging out washing, using playdough.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GB" sz="17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700" dirty="0">
                <a:latin typeface="SassoonCRInfant" panose="00000400000000000000" pitchFamily="2" charset="0"/>
              </a:rPr>
              <a:t>Begin to develop pencil control by painting, colouring and gluing. 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GB" sz="17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700" dirty="0">
                <a:latin typeface="SassoonCRInfant" panose="00000400000000000000" pitchFamily="2" charset="0"/>
              </a:rPr>
              <a:t>Count everything! Forwards and backwards.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GB" sz="17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GB" sz="1700" dirty="0">
                <a:latin typeface="SassoonCRInfant" panose="00000400000000000000" pitchFamily="2" charset="0"/>
              </a:rPr>
              <a:t>Read our weekly newsletter for lots of ideas to help your child.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GB" sz="1900" dirty="0">
              <a:latin typeface="SassoonCRInfant" panose="00000400000000000000" pitchFamily="2" charset="0"/>
            </a:endParaRP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GB" sz="2000" dirty="0">
              <a:latin typeface="SassoonCRInfant" panose="00000400000000000000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GB" sz="2800" b="1" dirty="0">
              <a:latin typeface="Arial Narrow" pitchFamily="34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GB" sz="2800" dirty="0">
              <a:latin typeface="SassoonCRInfantMedium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GB" sz="2800" dirty="0">
              <a:latin typeface="SassoonCRInfantMedium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GB" sz="2800" dirty="0">
              <a:latin typeface="SassoonCRInfantMedium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GB" sz="2800" dirty="0">
              <a:latin typeface="SassoonCRInfantMedium" pitchFamily="2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GB" dirty="0">
              <a:latin typeface="SassoonCRInfantMedium" pitchFamily="2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259"/>
            <a:ext cx="8229600" cy="12192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  <a:latin typeface="SassoonCRInfant" panose="00000400000000000000" pitchFamily="2" charset="0"/>
              </a:rPr>
              <a:t>How to help at home</a:t>
            </a:r>
          </a:p>
        </p:txBody>
      </p:sp>
      <p:pic>
        <p:nvPicPr>
          <p:cNvPr id="30723" name="Picture 5" descr="j02055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490" y="5932712"/>
            <a:ext cx="957263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3850" y="6062552"/>
            <a:ext cx="613822" cy="616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9935" y="75818"/>
            <a:ext cx="683397" cy="68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15935" y="97912"/>
            <a:ext cx="741729" cy="78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713312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GB" sz="2000" b="1" u="sng" dirty="0">
                <a:latin typeface="SassoonCRInfant" panose="00000400000000000000" pitchFamily="2" charset="0"/>
              </a:rPr>
              <a:t>TOILETING</a:t>
            </a:r>
          </a:p>
          <a:p>
            <a:pPr>
              <a:lnSpc>
                <a:spcPct val="90000"/>
              </a:lnSpc>
            </a:pPr>
            <a:r>
              <a:rPr lang="en-GB" sz="1800" b="1" dirty="0">
                <a:latin typeface="SassoonCRInfant" panose="00000400000000000000" pitchFamily="2" charset="0"/>
              </a:rPr>
              <a:t>Keep encouraging and supporting your child to use the toilet independently – School nurses Facebook page, health visitor etc. 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b="1" dirty="0">
              <a:latin typeface="SassoonCRInfant" panose="00000400000000000000" pitchFamily="2" charset="0"/>
            </a:endParaRPr>
          </a:p>
          <a:p>
            <a:pPr>
              <a:lnSpc>
                <a:spcPct val="90000"/>
              </a:lnSpc>
            </a:pPr>
            <a:r>
              <a:rPr lang="en-GB" sz="1800" b="1" dirty="0">
                <a:latin typeface="SassoonCRInfant" panose="00000400000000000000" pitchFamily="2" charset="0"/>
              </a:rPr>
              <a:t>Book bags every day.</a:t>
            </a:r>
          </a:p>
          <a:p>
            <a:pPr marL="0" indent="0">
              <a:lnSpc>
                <a:spcPct val="90000"/>
              </a:lnSpc>
              <a:buNone/>
            </a:pPr>
            <a:endParaRPr lang="en-GB" sz="1800" b="1" dirty="0">
              <a:latin typeface="SassoonCRInfant" panose="00000400000000000000" pitchFamily="2" charset="0"/>
            </a:endParaRPr>
          </a:p>
          <a:p>
            <a:pPr>
              <a:lnSpc>
                <a:spcPct val="90000"/>
              </a:lnSpc>
            </a:pPr>
            <a:r>
              <a:rPr lang="en-GB" sz="1800" b="1" dirty="0">
                <a:latin typeface="SassoonCRInfant" panose="00000400000000000000" pitchFamily="2" charset="0"/>
              </a:rPr>
              <a:t>Coats and filled water bottles everyday – water only. </a:t>
            </a:r>
            <a:r>
              <a:rPr lang="en-GB" sz="1800" b="1" u="sng" dirty="0">
                <a:latin typeface="SassoonCRInfant" panose="00000400000000000000" pitchFamily="2" charset="0"/>
              </a:rPr>
              <a:t>Please name them</a:t>
            </a:r>
            <a:r>
              <a:rPr lang="en-GB" sz="1800" b="1" dirty="0">
                <a:latin typeface="SassoonCRInfant" panose="00000400000000000000" pitchFamily="2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GB" sz="1800" b="1" dirty="0">
              <a:latin typeface="SassoonCRInfant" panose="00000400000000000000" pitchFamily="2" charset="0"/>
            </a:endParaRPr>
          </a:p>
          <a:p>
            <a:pPr>
              <a:lnSpc>
                <a:spcPct val="90000"/>
              </a:lnSpc>
            </a:pPr>
            <a:r>
              <a:rPr lang="en-GB" sz="1800" b="1" dirty="0">
                <a:latin typeface="SassoonCRInfant" panose="00000400000000000000" pitchFamily="2" charset="0"/>
              </a:rPr>
              <a:t>Please let us know on the door if your child has any bumps </a:t>
            </a:r>
            <a:r>
              <a:rPr lang="en-GB" sz="1800" b="1" dirty="0" err="1">
                <a:latin typeface="SassoonCRInfant" panose="00000400000000000000" pitchFamily="2" charset="0"/>
              </a:rPr>
              <a:t>etc</a:t>
            </a:r>
            <a:r>
              <a:rPr lang="en-GB" sz="1800" b="1" dirty="0">
                <a:latin typeface="SassoonCRInfant" panose="00000400000000000000" pitchFamily="2" charset="0"/>
              </a:rPr>
              <a:t> at home, it will save us having to phone you during the day to ask about them.</a:t>
            </a:r>
          </a:p>
          <a:p>
            <a:pPr>
              <a:lnSpc>
                <a:spcPct val="90000"/>
              </a:lnSpc>
            </a:pPr>
            <a:endParaRPr lang="en-GB" sz="1800" b="1" dirty="0">
              <a:latin typeface="SassoonCRInfant" panose="00000400000000000000" pitchFamily="2" charset="0"/>
            </a:endParaRPr>
          </a:p>
          <a:p>
            <a:pPr>
              <a:lnSpc>
                <a:spcPct val="90000"/>
              </a:lnSpc>
            </a:pPr>
            <a:r>
              <a:rPr lang="en-GB" sz="1800" b="1" dirty="0">
                <a:latin typeface="SassoonCRInfant" panose="00000400000000000000" pitchFamily="2" charset="0"/>
              </a:rPr>
              <a:t>If someone different is picking up your child please inform Nursery staff on the gate or email the school office </a:t>
            </a:r>
            <a:r>
              <a:rPr lang="en-GB" sz="1800" b="1" dirty="0">
                <a:latin typeface="SassoonCRInfant" panose="00000400000000000000" pitchFamily="2" charset="0"/>
                <a:hlinkClick r:id="rId2"/>
              </a:rPr>
              <a:t>office@blossomfield.solihull.sch.uk</a:t>
            </a:r>
            <a:r>
              <a:rPr lang="en-GB" sz="1800" b="1" dirty="0">
                <a:latin typeface="SassoonCRInfant" panose="00000400000000000000" pitchFamily="2" charset="0"/>
              </a:rPr>
              <a:t> Use a password if you wish.</a:t>
            </a:r>
          </a:p>
          <a:p>
            <a:pPr>
              <a:lnSpc>
                <a:spcPct val="90000"/>
              </a:lnSpc>
            </a:pPr>
            <a:endParaRPr lang="en-GB" sz="1800" b="1" dirty="0">
              <a:latin typeface="SassoonCRInfant" panose="00000400000000000000" pitchFamily="2" charset="0"/>
              <a:hlinkClick r:id="rId3"/>
            </a:endParaRPr>
          </a:p>
          <a:p>
            <a:pPr>
              <a:lnSpc>
                <a:spcPct val="90000"/>
              </a:lnSpc>
            </a:pPr>
            <a:r>
              <a:rPr lang="en-GB" sz="1800" b="1" dirty="0">
                <a:latin typeface="SassoonCRInfant" panose="00000400000000000000" pitchFamily="2" charset="0"/>
                <a:hlinkClick r:id="rId3"/>
              </a:rPr>
              <a:t>s4nursery@blossomfield.solihull.sch.uk</a:t>
            </a:r>
            <a:r>
              <a:rPr lang="en-GB" sz="1800" b="1" dirty="0">
                <a:latin typeface="SassoonCRInfant" panose="00000400000000000000" pitchFamily="2" charset="0"/>
              </a:rPr>
              <a:t> can be used to ask us any questions. 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tx1"/>
                </a:solidFill>
                <a:latin typeface="CCW Precursive 1" panose="03050602040000000000" pitchFamily="66" charset="0"/>
              </a:rPr>
              <a:t>Things to remember</a:t>
            </a:r>
          </a:p>
        </p:txBody>
      </p:sp>
      <p:pic>
        <p:nvPicPr>
          <p:cNvPr id="31748" name="Picture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4672" y="412776"/>
            <a:ext cx="950598" cy="95882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E00BAB-E1FC-0A4F-2F52-D3B66350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128713"/>
            <a:ext cx="8178799" cy="460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41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GB" sz="2800" b="1" dirty="0">
              <a:latin typeface="SassoonPrimaryInfant" pitchFamily="2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800" b="1" dirty="0">
                <a:latin typeface="SassoonPrimaryInfant" pitchFamily="2" charset="0"/>
              </a:rPr>
              <a:t>Follow us on Twitter and use the school website to find out more about what we are all doing at school.</a:t>
            </a:r>
          </a:p>
          <a:p>
            <a:pPr marL="0" indent="0">
              <a:lnSpc>
                <a:spcPct val="90000"/>
              </a:lnSpc>
              <a:buNone/>
            </a:pPr>
            <a:endParaRPr lang="en-GB" sz="2800" b="1" dirty="0">
              <a:latin typeface="SassoonPrimaryInfant" pitchFamily="2" charset="0"/>
              <a:hlinkClick r:id="rId2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800" dirty="0">
                <a:latin typeface="SassoonPrimaryInfant" pitchFamily="2" charset="0"/>
                <a:hlinkClick r:id="rId2"/>
              </a:rPr>
              <a:t>www.blossomfield.solihull.sch.uk</a:t>
            </a:r>
            <a:r>
              <a:rPr lang="en-GB" sz="2800" dirty="0">
                <a:latin typeface="SassoonPrimaryInfant" pitchFamily="2" charset="0"/>
              </a:rPr>
              <a:t> 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GB" sz="2800" b="1" dirty="0">
              <a:latin typeface="SassoonPrimaryInfant" pitchFamily="2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800" b="1" dirty="0">
                <a:latin typeface="SassoonPrimaryInfant" pitchFamily="2" charset="0"/>
              </a:rPr>
              <a:t>@</a:t>
            </a:r>
            <a:r>
              <a:rPr lang="en-GB" sz="2800" b="1" dirty="0" err="1">
                <a:latin typeface="SassoonPrimaryInfant" pitchFamily="2" charset="0"/>
              </a:rPr>
              <a:t>Blossomfieldsch</a:t>
            </a:r>
            <a:r>
              <a:rPr lang="en-GB" sz="2800" b="1" dirty="0">
                <a:latin typeface="SassoonPrimaryInfant" pitchFamily="2" charset="0"/>
              </a:rPr>
              <a:t> 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GB" sz="2800" b="1" dirty="0">
              <a:latin typeface="SassoonPrimaryInfant" pitchFamily="2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800" b="1" dirty="0">
                <a:latin typeface="SassoonPrimaryInfant" pitchFamily="2" charset="0"/>
              </a:rPr>
              <a:t>@</a:t>
            </a:r>
            <a:r>
              <a:rPr lang="en-GB" sz="2800" b="1" dirty="0" err="1">
                <a:latin typeface="SassoonPrimaryInfant" pitchFamily="2" charset="0"/>
              </a:rPr>
              <a:t>blossomfieldchildcare</a:t>
            </a:r>
            <a:r>
              <a:rPr lang="en-GB" sz="2800" b="1" dirty="0">
                <a:latin typeface="SassoonPrimaryInfant" pitchFamily="2" charset="0"/>
              </a:rPr>
              <a:t>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CW Precursive 1" panose="03050602040000000000" pitchFamily="66" charset="0"/>
              </a:rPr>
              <a:t>Social Media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4312915"/>
            <a:ext cx="1783085" cy="1783085"/>
          </a:xfrm>
          <a:prstGeom prst="rect">
            <a:avLst/>
          </a:prstGeom>
        </p:spPr>
      </p:pic>
      <p:sp>
        <p:nvSpPr>
          <p:cNvPr id="5" name="AutoShape 2" descr="Instagram Logo Design – History, Meaning and Evolution | Turbo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File:Instagram icon.png - Wikimedia Common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50" b="15351"/>
          <a:stretch/>
        </p:blipFill>
        <p:spPr>
          <a:xfrm>
            <a:off x="19786" y="5367507"/>
            <a:ext cx="2477691" cy="72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03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62" y="704850"/>
            <a:ext cx="5705475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105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AF4E1F41CF904ABAF6035BFB67714D" ma:contentTypeVersion="8" ma:contentTypeDescription="Create a new document." ma:contentTypeScope="" ma:versionID="981e469dff02b6559329af6d0c130bb4">
  <xsd:schema xmlns:xsd="http://www.w3.org/2001/XMLSchema" xmlns:xs="http://www.w3.org/2001/XMLSchema" xmlns:p="http://schemas.microsoft.com/office/2006/metadata/properties" xmlns:ns3="42d7225a-ab5f-474d-b28a-aab4e6eec59a" targetNamespace="http://schemas.microsoft.com/office/2006/metadata/properties" ma:root="true" ma:fieldsID="d38ddde136ab72922035b6dca19e3a3d" ns3:_="">
    <xsd:import namespace="42d7225a-ab5f-474d-b28a-aab4e6eec59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7225a-ab5f-474d-b28a-aab4e6eec5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MediaServiceLocation" ma:internalName="MediaServiceLocation" ma:readOnly="true">
      <xsd:simpleType>
        <xsd:restriction base="dms:Text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F1A48B-8EE2-4D2E-97E6-04ED8D588E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ADCDEA-862F-4090-96C3-D9B4E767F34B}">
  <ds:schemaRefs>
    <ds:schemaRef ds:uri="http://schemas.microsoft.com/office/2006/documentManagement/types"/>
    <ds:schemaRef ds:uri="42d7225a-ab5f-474d-b28a-aab4e6eec59a"/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E15CD6E-F3FA-4BF2-B979-356E06D9E6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d7225a-ab5f-474d-b28a-aab4e6eec5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1624</TotalTime>
  <Words>1042</Words>
  <Application>Microsoft Office PowerPoint</Application>
  <PresentationFormat>On-screen Show (4:3)</PresentationFormat>
  <Paragraphs>177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Arial</vt:lpstr>
      <vt:lpstr>Arial Narrow</vt:lpstr>
      <vt:lpstr>Bradley Hand ITC</vt:lpstr>
      <vt:lpstr>CCW Precursive 1</vt:lpstr>
      <vt:lpstr>Constantia</vt:lpstr>
      <vt:lpstr>Gabriola</vt:lpstr>
      <vt:lpstr>Reprise Script</vt:lpstr>
      <vt:lpstr>SassoonCRInfant</vt:lpstr>
      <vt:lpstr>SassoonCRInfantMedium</vt:lpstr>
      <vt:lpstr>SassoonPrimaryInfant</vt:lpstr>
      <vt:lpstr>Segoe Print</vt:lpstr>
      <vt:lpstr>Segoe UI</vt:lpstr>
      <vt:lpstr>Times New Roman</vt:lpstr>
      <vt:lpstr>Wingdings 2</vt:lpstr>
      <vt:lpstr>Paper</vt:lpstr>
      <vt:lpstr>Welcome to Nursery – FKS1</vt:lpstr>
      <vt:lpstr>PowerPoint Presentation</vt:lpstr>
      <vt:lpstr>Nursery Staff</vt:lpstr>
      <vt:lpstr>Family Groups</vt:lpstr>
      <vt:lpstr>Our Nursery Session </vt:lpstr>
      <vt:lpstr> 30 hours Nursery  session</vt:lpstr>
      <vt:lpstr>Gross &amp; fine motor skills</vt:lpstr>
      <vt:lpstr>7 Areas of Learning</vt:lpstr>
      <vt:lpstr>The Outdoor Curriculum</vt:lpstr>
      <vt:lpstr>Our Nursery Themes</vt:lpstr>
      <vt:lpstr>Assessment</vt:lpstr>
      <vt:lpstr>Reading </vt:lpstr>
      <vt:lpstr>P.E.</vt:lpstr>
      <vt:lpstr>Jigsaw</vt:lpstr>
      <vt:lpstr>Proud Cloud</vt:lpstr>
      <vt:lpstr>Birthdays</vt:lpstr>
      <vt:lpstr>Online Safety</vt:lpstr>
      <vt:lpstr>How to help at home</vt:lpstr>
      <vt:lpstr>Things to remember</vt:lpstr>
      <vt:lpstr>PowerPoint Presentation</vt:lpstr>
      <vt:lpstr>Social Media</vt:lpstr>
      <vt:lpstr>PowerPoint Presentation</vt:lpstr>
    </vt:vector>
  </TitlesOfParts>
  <Company>Solihull 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Reception Staff</dc:title>
  <dc:creator>s4schurch</dc:creator>
  <cp:lastModifiedBy>Rachel Lee</cp:lastModifiedBy>
  <cp:revision>161</cp:revision>
  <cp:lastPrinted>2014-09-24T11:08:23Z</cp:lastPrinted>
  <dcterms:created xsi:type="dcterms:W3CDTF">2007-09-20T16:11:11Z</dcterms:created>
  <dcterms:modified xsi:type="dcterms:W3CDTF">2026-09-04T11:21:06Z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0x010100A6AF4E1F41CF904ABAF6035BFB67714D</vt:lpwstr>
  </property>
</Properties>
</file>